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2" r:id="rId4"/>
    <p:sldId id="258" r:id="rId5"/>
    <p:sldId id="259" r:id="rId6"/>
    <p:sldId id="268" r:id="rId7"/>
    <p:sldId id="269" r:id="rId8"/>
    <p:sldId id="271" r:id="rId9"/>
    <p:sldId id="260" r:id="rId10"/>
    <p:sldId id="261" r:id="rId11"/>
    <p:sldId id="262" r:id="rId12"/>
    <p:sldId id="263" r:id="rId13"/>
    <p:sldId id="270" r:id="rId14"/>
    <p:sldId id="267" r:id="rId15"/>
    <p:sldId id="264" r:id="rId16"/>
    <p:sldId id="265" r:id="rId17"/>
    <p:sldId id="266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DA4932-16CA-44AA-ADAD-7BAABDD7BA2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94948B0-19C8-4CD4-94D5-2EC50CB2E287}">
      <dgm:prSet phldrT="[Tekst]"/>
      <dgm:spPr>
        <a:solidFill>
          <a:schemeClr val="bg1">
            <a:lumMod val="25000"/>
          </a:schemeClr>
        </a:solidFill>
      </dgm:spPr>
      <dgm:t>
        <a:bodyPr/>
        <a:lstStyle/>
        <a:p>
          <a:r>
            <a:rPr lang="pl-PL" dirty="0"/>
            <a:t>SMOG LONDYŃSKI</a:t>
          </a:r>
        </a:p>
      </dgm:t>
    </dgm:pt>
    <dgm:pt modelId="{39C4B490-F636-44F8-82BA-7BC203AECB70}" type="parTrans" cxnId="{86D59572-F60C-479C-B7BD-E70B67FDEF09}">
      <dgm:prSet/>
      <dgm:spPr/>
      <dgm:t>
        <a:bodyPr/>
        <a:lstStyle/>
        <a:p>
          <a:endParaRPr lang="pl-PL"/>
        </a:p>
      </dgm:t>
    </dgm:pt>
    <dgm:pt modelId="{744F921C-F7F5-42AA-B299-582374A3DE95}" type="sibTrans" cxnId="{86D59572-F60C-479C-B7BD-E70B67FDEF09}">
      <dgm:prSet/>
      <dgm:spPr/>
      <dgm:t>
        <a:bodyPr/>
        <a:lstStyle/>
        <a:p>
          <a:endParaRPr lang="pl-PL"/>
        </a:p>
      </dgm:t>
    </dgm:pt>
    <dgm:pt modelId="{D4E291DB-C445-4495-8E26-6F9F6CC834C9}">
      <dgm:prSet phldrT="[Tekst]"/>
      <dgm:spPr/>
      <dgm:t>
        <a:bodyPr/>
        <a:lstStyle/>
        <a:p>
          <a:r>
            <a:rPr lang="pl-PL" b="0" i="0" u="none" dirty="0">
              <a:solidFill>
                <a:schemeClr val="tx1"/>
              </a:solidFill>
            </a:rPr>
            <a:t>powstaje w okresie chłodnym w wyniku niepełnego spalania paliw do ogrzewania. W jego skład wchodzą: dwutlenki siarki, tlenki azotu, tlenki węgla i sadzy.</a:t>
          </a:r>
        </a:p>
      </dgm:t>
    </dgm:pt>
    <dgm:pt modelId="{9FC39AA6-0B2B-49BF-9AE7-C53F018AB849}" type="parTrans" cxnId="{A485C791-11C6-439D-9FEF-5122DC275B0A}">
      <dgm:prSet/>
      <dgm:spPr/>
      <dgm:t>
        <a:bodyPr/>
        <a:lstStyle/>
        <a:p>
          <a:endParaRPr lang="pl-PL"/>
        </a:p>
      </dgm:t>
    </dgm:pt>
    <dgm:pt modelId="{50BC0CF2-86B3-42EF-83C2-851B30D424B6}" type="sibTrans" cxnId="{A485C791-11C6-439D-9FEF-5122DC275B0A}">
      <dgm:prSet/>
      <dgm:spPr/>
      <dgm:t>
        <a:bodyPr/>
        <a:lstStyle/>
        <a:p>
          <a:endParaRPr lang="pl-PL"/>
        </a:p>
      </dgm:t>
    </dgm:pt>
    <dgm:pt modelId="{F38A3EE0-2469-4BFE-9F70-CD9781360047}">
      <dgm:prSet phldrT="[Tekst]"/>
      <dgm:spPr>
        <a:solidFill>
          <a:srgbClr val="002060"/>
        </a:solidFill>
      </dgm:spPr>
      <dgm:t>
        <a:bodyPr/>
        <a:lstStyle/>
        <a:p>
          <a:r>
            <a:rPr lang="pl-PL" dirty="0"/>
            <a:t>SMOG TYPU  LOS ANGELES</a:t>
          </a:r>
        </a:p>
      </dgm:t>
    </dgm:pt>
    <dgm:pt modelId="{612936C1-C269-4974-8651-5E872C821661}" type="parTrans" cxnId="{25632760-5526-4A8B-A293-AEE506DEC34F}">
      <dgm:prSet/>
      <dgm:spPr/>
      <dgm:t>
        <a:bodyPr/>
        <a:lstStyle/>
        <a:p>
          <a:endParaRPr lang="pl-PL"/>
        </a:p>
      </dgm:t>
    </dgm:pt>
    <dgm:pt modelId="{4408ABBA-3DD5-429B-A671-CDCB825AE923}" type="sibTrans" cxnId="{25632760-5526-4A8B-A293-AEE506DEC34F}">
      <dgm:prSet/>
      <dgm:spPr/>
      <dgm:t>
        <a:bodyPr/>
        <a:lstStyle/>
        <a:p>
          <a:endParaRPr lang="pl-PL"/>
        </a:p>
      </dgm:t>
    </dgm:pt>
    <dgm:pt modelId="{B4F8E94F-1219-41A8-9815-8A2724CBFD1D}">
      <dgm:prSet phldrT="[Tekst]"/>
      <dgm:spPr/>
      <dgm:t>
        <a:bodyPr/>
        <a:lstStyle/>
        <a:p>
          <a:r>
            <a:rPr lang="pl-PL" dirty="0"/>
            <a:t>Smog fotochemiczny powstający ze spalin samochodowych. Składa się z tlenków węgla, tlenków azotu i węglowodorów.</a:t>
          </a:r>
        </a:p>
      </dgm:t>
    </dgm:pt>
    <dgm:pt modelId="{E03805AC-FE25-4853-9F81-70DAE7ACC31A}" type="parTrans" cxnId="{18107723-4B7E-4BBF-A4FF-BD4BACF8FAD4}">
      <dgm:prSet/>
      <dgm:spPr/>
      <dgm:t>
        <a:bodyPr/>
        <a:lstStyle/>
        <a:p>
          <a:endParaRPr lang="pl-PL"/>
        </a:p>
      </dgm:t>
    </dgm:pt>
    <dgm:pt modelId="{6CA61E92-1D3D-49CF-814E-705630BB6557}" type="sibTrans" cxnId="{18107723-4B7E-4BBF-A4FF-BD4BACF8FAD4}">
      <dgm:prSet/>
      <dgm:spPr/>
      <dgm:t>
        <a:bodyPr/>
        <a:lstStyle/>
        <a:p>
          <a:endParaRPr lang="pl-PL"/>
        </a:p>
      </dgm:t>
    </dgm:pt>
    <dgm:pt modelId="{C29DE000-704F-428F-B720-91EF1B28945F}" type="pres">
      <dgm:prSet presAssocID="{53DA4932-16CA-44AA-ADAD-7BAABDD7BA2F}" presName="linear" presStyleCnt="0">
        <dgm:presLayoutVars>
          <dgm:animLvl val="lvl"/>
          <dgm:resizeHandles val="exact"/>
        </dgm:presLayoutVars>
      </dgm:prSet>
      <dgm:spPr/>
    </dgm:pt>
    <dgm:pt modelId="{D126E0C6-BBC0-4ABD-BB21-974BB8417B55}" type="pres">
      <dgm:prSet presAssocID="{E94948B0-19C8-4CD4-94D5-2EC50CB2E28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0894572-3083-4116-A77E-398C2862CEB4}" type="pres">
      <dgm:prSet presAssocID="{E94948B0-19C8-4CD4-94D5-2EC50CB2E287}" presName="childText" presStyleLbl="revTx" presStyleIdx="0" presStyleCnt="2">
        <dgm:presLayoutVars>
          <dgm:bulletEnabled val="1"/>
        </dgm:presLayoutVars>
      </dgm:prSet>
      <dgm:spPr/>
    </dgm:pt>
    <dgm:pt modelId="{06C554D1-12E2-4405-9125-7FE5D5DE2C67}" type="pres">
      <dgm:prSet presAssocID="{F38A3EE0-2469-4BFE-9F70-CD978136004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6C67296-656D-4D7A-B683-B59DB35AF2BB}" type="pres">
      <dgm:prSet presAssocID="{F38A3EE0-2469-4BFE-9F70-CD9781360047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7201FF0D-8685-4DEE-8603-C7A60D0C2DD1}" type="presOf" srcId="{E94948B0-19C8-4CD4-94D5-2EC50CB2E287}" destId="{D126E0C6-BBC0-4ABD-BB21-974BB8417B55}" srcOrd="0" destOrd="0" presId="urn:microsoft.com/office/officeart/2005/8/layout/vList2"/>
    <dgm:cxn modelId="{F5319B1E-82D1-4557-AB29-D6C48422C2B6}" type="presOf" srcId="{53DA4932-16CA-44AA-ADAD-7BAABDD7BA2F}" destId="{C29DE000-704F-428F-B720-91EF1B28945F}" srcOrd="0" destOrd="0" presId="urn:microsoft.com/office/officeart/2005/8/layout/vList2"/>
    <dgm:cxn modelId="{18107723-4B7E-4BBF-A4FF-BD4BACF8FAD4}" srcId="{F38A3EE0-2469-4BFE-9F70-CD9781360047}" destId="{B4F8E94F-1219-41A8-9815-8A2724CBFD1D}" srcOrd="0" destOrd="0" parTransId="{E03805AC-FE25-4853-9F81-70DAE7ACC31A}" sibTransId="{6CA61E92-1D3D-49CF-814E-705630BB6557}"/>
    <dgm:cxn modelId="{DBF97F3D-D0A4-4A3A-9DC2-EFF3AF250A31}" type="presOf" srcId="{B4F8E94F-1219-41A8-9815-8A2724CBFD1D}" destId="{86C67296-656D-4D7A-B683-B59DB35AF2BB}" srcOrd="0" destOrd="0" presId="urn:microsoft.com/office/officeart/2005/8/layout/vList2"/>
    <dgm:cxn modelId="{25632760-5526-4A8B-A293-AEE506DEC34F}" srcId="{53DA4932-16CA-44AA-ADAD-7BAABDD7BA2F}" destId="{F38A3EE0-2469-4BFE-9F70-CD9781360047}" srcOrd="1" destOrd="0" parTransId="{612936C1-C269-4974-8651-5E872C821661}" sibTransId="{4408ABBA-3DD5-429B-A671-CDCB825AE923}"/>
    <dgm:cxn modelId="{86D59572-F60C-479C-B7BD-E70B67FDEF09}" srcId="{53DA4932-16CA-44AA-ADAD-7BAABDD7BA2F}" destId="{E94948B0-19C8-4CD4-94D5-2EC50CB2E287}" srcOrd="0" destOrd="0" parTransId="{39C4B490-F636-44F8-82BA-7BC203AECB70}" sibTransId="{744F921C-F7F5-42AA-B299-582374A3DE95}"/>
    <dgm:cxn modelId="{A485C791-11C6-439D-9FEF-5122DC275B0A}" srcId="{E94948B0-19C8-4CD4-94D5-2EC50CB2E287}" destId="{D4E291DB-C445-4495-8E26-6F9F6CC834C9}" srcOrd="0" destOrd="0" parTransId="{9FC39AA6-0B2B-49BF-9AE7-C53F018AB849}" sibTransId="{50BC0CF2-86B3-42EF-83C2-851B30D424B6}"/>
    <dgm:cxn modelId="{22A3DAB0-32D9-4AC4-ACDF-3832C7568FE9}" type="presOf" srcId="{F38A3EE0-2469-4BFE-9F70-CD9781360047}" destId="{06C554D1-12E2-4405-9125-7FE5D5DE2C67}" srcOrd="0" destOrd="0" presId="urn:microsoft.com/office/officeart/2005/8/layout/vList2"/>
    <dgm:cxn modelId="{27E9F0EA-6EB8-4548-85BB-AFD1ED26AF0F}" type="presOf" srcId="{D4E291DB-C445-4495-8E26-6F9F6CC834C9}" destId="{60894572-3083-4116-A77E-398C2862CEB4}" srcOrd="0" destOrd="0" presId="urn:microsoft.com/office/officeart/2005/8/layout/vList2"/>
    <dgm:cxn modelId="{88B9B69D-9A43-4EDB-A3E8-D14CF98AAA58}" type="presParOf" srcId="{C29DE000-704F-428F-B720-91EF1B28945F}" destId="{D126E0C6-BBC0-4ABD-BB21-974BB8417B55}" srcOrd="0" destOrd="0" presId="urn:microsoft.com/office/officeart/2005/8/layout/vList2"/>
    <dgm:cxn modelId="{986626CA-7667-46A7-8FA0-C53223BB8775}" type="presParOf" srcId="{C29DE000-704F-428F-B720-91EF1B28945F}" destId="{60894572-3083-4116-A77E-398C2862CEB4}" srcOrd="1" destOrd="0" presId="urn:microsoft.com/office/officeart/2005/8/layout/vList2"/>
    <dgm:cxn modelId="{3F01289C-E077-488B-825B-6930F78A4523}" type="presParOf" srcId="{C29DE000-704F-428F-B720-91EF1B28945F}" destId="{06C554D1-12E2-4405-9125-7FE5D5DE2C67}" srcOrd="2" destOrd="0" presId="urn:microsoft.com/office/officeart/2005/8/layout/vList2"/>
    <dgm:cxn modelId="{7A3AB4CE-5515-4144-971A-0BEF29748BAE}" type="presParOf" srcId="{C29DE000-704F-428F-B720-91EF1B28945F}" destId="{86C67296-656D-4D7A-B683-B59DB35AF2B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6E0C6-BBC0-4ABD-BB21-974BB8417B55}">
      <dsp:nvSpPr>
        <dsp:cNvPr id="0" name=""/>
        <dsp:cNvSpPr/>
      </dsp:nvSpPr>
      <dsp:spPr>
        <a:xfrm>
          <a:off x="0" y="16129"/>
          <a:ext cx="10179050" cy="795600"/>
        </a:xfrm>
        <a:prstGeom prst="roundRect">
          <a:avLst/>
        </a:prstGeom>
        <a:solidFill>
          <a:schemeClr val="bg1">
            <a:lumMod val="25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400" kern="1200" dirty="0"/>
            <a:t>SMOG LONDYŃSKI</a:t>
          </a:r>
        </a:p>
      </dsp:txBody>
      <dsp:txXfrm>
        <a:off x="38838" y="54967"/>
        <a:ext cx="10101374" cy="717924"/>
      </dsp:txXfrm>
    </dsp:sp>
    <dsp:sp modelId="{60894572-3083-4116-A77E-398C2862CEB4}">
      <dsp:nvSpPr>
        <dsp:cNvPr id="0" name=""/>
        <dsp:cNvSpPr/>
      </dsp:nvSpPr>
      <dsp:spPr>
        <a:xfrm>
          <a:off x="0" y="811729"/>
          <a:ext cx="10179050" cy="1161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185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700" b="0" i="0" u="none" kern="1200" dirty="0">
              <a:solidFill>
                <a:schemeClr val="tx1"/>
              </a:solidFill>
            </a:rPr>
            <a:t>powstaje w okresie chłodnym w wyniku niepełnego spalania paliw do ogrzewania. W jego skład wchodzą: dwutlenki siarki, tlenki azotu, tlenki węgla i sadzy.</a:t>
          </a:r>
        </a:p>
      </dsp:txBody>
      <dsp:txXfrm>
        <a:off x="0" y="811729"/>
        <a:ext cx="10179050" cy="1161270"/>
      </dsp:txXfrm>
    </dsp:sp>
    <dsp:sp modelId="{06C554D1-12E2-4405-9125-7FE5D5DE2C67}">
      <dsp:nvSpPr>
        <dsp:cNvPr id="0" name=""/>
        <dsp:cNvSpPr/>
      </dsp:nvSpPr>
      <dsp:spPr>
        <a:xfrm>
          <a:off x="0" y="1972999"/>
          <a:ext cx="10179050" cy="795600"/>
        </a:xfrm>
        <a:prstGeom prst="roundRect">
          <a:avLst/>
        </a:prstGeom>
        <a:solidFill>
          <a:srgbClr val="002060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400" kern="1200" dirty="0"/>
            <a:t>SMOG TYPU  LOS ANGELES</a:t>
          </a:r>
        </a:p>
      </dsp:txBody>
      <dsp:txXfrm>
        <a:off x="38838" y="2011837"/>
        <a:ext cx="10101374" cy="717924"/>
      </dsp:txXfrm>
    </dsp:sp>
    <dsp:sp modelId="{86C67296-656D-4D7A-B683-B59DB35AF2BB}">
      <dsp:nvSpPr>
        <dsp:cNvPr id="0" name=""/>
        <dsp:cNvSpPr/>
      </dsp:nvSpPr>
      <dsp:spPr>
        <a:xfrm>
          <a:off x="0" y="2768600"/>
          <a:ext cx="10179050" cy="809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185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700" kern="1200" dirty="0"/>
            <a:t>Smog fotochemiczny powstający ze spalin samochodowych. Składa się z tlenków węgla, tlenków azotu i węglowodorów.</a:t>
          </a:r>
        </a:p>
      </dsp:txBody>
      <dsp:txXfrm>
        <a:off x="0" y="2768600"/>
        <a:ext cx="10179050" cy="809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39E1206-B367-41EF-B240-936475FE7DA7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84202C4-79DD-441A-BC77-D5209ABF1C1A}" type="slidenum">
              <a:rPr lang="pl-PL" smtClean="0"/>
              <a:t>‹#›</a:t>
            </a:fld>
            <a:endParaRPr lang="pl-PL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8391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E1206-B367-41EF-B240-936475FE7DA7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202C4-79DD-441A-BC77-D5209ABF1C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5952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E1206-B367-41EF-B240-936475FE7DA7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202C4-79DD-441A-BC77-D5209ABF1C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7282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E1206-B367-41EF-B240-936475FE7DA7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202C4-79DD-441A-BC77-D5209ABF1C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2238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39E1206-B367-41EF-B240-936475FE7DA7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84202C4-79DD-441A-BC77-D5209ABF1C1A}" type="slidenum">
              <a:rPr lang="pl-PL" smtClean="0"/>
              <a:t>‹#›</a:t>
            </a:fld>
            <a:endParaRPr lang="pl-PL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4990885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E1206-B367-41EF-B240-936475FE7DA7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202C4-79DD-441A-BC77-D5209ABF1C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0849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E1206-B367-41EF-B240-936475FE7DA7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202C4-79DD-441A-BC77-D5209ABF1C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8577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E1206-B367-41EF-B240-936475FE7DA7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202C4-79DD-441A-BC77-D5209ABF1C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14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E1206-B367-41EF-B240-936475FE7DA7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202C4-79DD-441A-BC77-D5209ABF1C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9268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839E1206-B367-41EF-B240-936475FE7DA7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C84202C4-79DD-441A-BC77-D5209ABF1C1A}" type="slidenum">
              <a:rPr lang="pl-PL" smtClean="0"/>
              <a:t>‹#›</a:t>
            </a:fld>
            <a:endParaRPr lang="pl-PL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133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839E1206-B367-41EF-B240-936475FE7DA7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C84202C4-79DD-441A-BC77-D5209ABF1C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2137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39E1206-B367-41EF-B240-936475FE7DA7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84202C4-79DD-441A-BC77-D5209ABF1C1A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265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mog – Wikipedia, wolna encyklopedia">
            <a:extLst>
              <a:ext uri="{FF2B5EF4-FFF2-40B4-BE49-F238E27FC236}">
                <a16:creationId xmlns:a16="http://schemas.microsoft.com/office/drawing/2014/main" id="{828B795A-26F8-50BA-9FE0-DB9A1EBE4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982" y="-1331"/>
            <a:ext cx="12288982" cy="680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62E3EB1-72EF-C3F0-2C02-8E07676A3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098388"/>
            <a:ext cx="10482541" cy="1921903"/>
          </a:xfrm>
        </p:spPr>
        <p:txBody>
          <a:bodyPr/>
          <a:lstStyle/>
          <a:p>
            <a:r>
              <a:rPr lang="pl-PL" sz="5400" dirty="0">
                <a:solidFill>
                  <a:schemeClr val="tx1"/>
                </a:solidFill>
              </a:rPr>
              <a:t>Czyste powietrze zimą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C57029F-1EA2-7A8A-204F-B6D0FAEBE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6" y="2715492"/>
            <a:ext cx="7607828" cy="4005984"/>
          </a:xfrm>
        </p:spPr>
        <p:txBody>
          <a:bodyPr>
            <a:normAutofit/>
          </a:bodyPr>
          <a:lstStyle/>
          <a:p>
            <a:r>
              <a:rPr lang="pl-PL" sz="3200" dirty="0"/>
              <a:t>Czy to jest możliwe?</a:t>
            </a:r>
          </a:p>
        </p:txBody>
      </p:sp>
    </p:spTree>
    <p:extLst>
      <p:ext uri="{BB962C8B-B14F-4D97-AF65-F5344CB8AC3E}">
        <p14:creationId xmlns:p14="http://schemas.microsoft.com/office/powerpoint/2010/main" val="965082716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640382-7ECA-C91B-6BBE-10B03B7C6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pomiarów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F01BE0-25E2-9A0E-B79F-9DD8249DB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9" y="1874517"/>
            <a:ext cx="4475353" cy="4005075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/>
              <a:t>MROZY- miasto położone w województwie mazowieckim, liczące 3,5 tysiąca mieszkańców o gęstej zabudowie domów jednorodzinnych.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2400" dirty="0"/>
              <a:t>Niżej zamieszczone pomiary dotyczą lutego 2022 i lutego 2023.</a:t>
            </a:r>
          </a:p>
        </p:txBody>
      </p:sp>
      <p:pic>
        <p:nvPicPr>
          <p:cNvPr id="3074" name="Picture 2" descr="Otwórz zdjęcie">
            <a:extLst>
              <a:ext uri="{FF2B5EF4-FFF2-40B4-BE49-F238E27FC236}">
                <a16:creationId xmlns:a16="http://schemas.microsoft.com/office/drawing/2014/main" id="{A93E729F-E5DE-A701-094E-3C71A3C51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932"/>
                    </a14:imgEffect>
                    <a14:imgEffect>
                      <a14:saturation sat="3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685" y="831780"/>
            <a:ext cx="4359852" cy="438159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chemat blokowy: łącznik 4">
            <a:extLst>
              <a:ext uri="{FF2B5EF4-FFF2-40B4-BE49-F238E27FC236}">
                <a16:creationId xmlns:a16="http://schemas.microsoft.com/office/drawing/2014/main" id="{50731C05-3844-670C-D177-300C80305974}"/>
              </a:ext>
            </a:extLst>
          </p:cNvPr>
          <p:cNvSpPr/>
          <p:nvPr/>
        </p:nvSpPr>
        <p:spPr>
          <a:xfrm>
            <a:off x="7186863" y="5879592"/>
            <a:ext cx="144379" cy="14662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32A0F36-7E1F-8762-A6FA-1BB35D04CEDE}"/>
              </a:ext>
            </a:extLst>
          </p:cNvPr>
          <p:cNvSpPr txBox="1"/>
          <p:nvPr/>
        </p:nvSpPr>
        <p:spPr>
          <a:xfrm>
            <a:off x="7331242" y="5752198"/>
            <a:ext cx="3609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-Mrozy</a:t>
            </a:r>
          </a:p>
        </p:txBody>
      </p:sp>
    </p:spTree>
    <p:extLst>
      <p:ext uri="{BB962C8B-B14F-4D97-AF65-F5344CB8AC3E}">
        <p14:creationId xmlns:p14="http://schemas.microsoft.com/office/powerpoint/2010/main" val="316924817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DBBE16-0FFC-EC47-F691-57A4BE763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5">
            <a:extLst>
              <a:ext uri="{FF2B5EF4-FFF2-40B4-BE49-F238E27FC236}">
                <a16:creationId xmlns:a16="http://schemas.microsoft.com/office/drawing/2014/main" id="{30FBBBC8-9F74-A203-54B4-66DA53A7A6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4" y="0"/>
            <a:ext cx="7686956" cy="6978315"/>
          </a:xfrm>
        </p:spPr>
      </p:pic>
    </p:spTree>
    <p:extLst>
      <p:ext uri="{BB962C8B-B14F-4D97-AF65-F5344CB8AC3E}">
        <p14:creationId xmlns:p14="http://schemas.microsoft.com/office/powerpoint/2010/main" val="37780692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E6656D-FC1E-4F24-6CC3-F80F99889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0F600908-B277-95A4-6565-B0FFC0B88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788" y="0"/>
            <a:ext cx="7554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842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C2A18F-5F4E-39A8-5615-430E355DC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pomiarów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153452-37DF-1B34-21A0-1A26C0ED4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CZY W 2023 POWIETRZE BYŁO LEPSZEJ JAKOŚCI NIŻ W 2022 ?</a:t>
            </a: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</a:rPr>
              <a:t>W lutym 2022 było 7 dni, w których stan powietrza był dobry pozostałe dni były średnie albo złe pod względem jakości powietrza, a w lutym 2023 było 6 dni, w czasie których powietrze było dobre jakościowo, pozostałe dni były średnie, złe albo bardzo złe.</a:t>
            </a: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</a:rPr>
              <a:t>Powietrze w Polsce wcale nie staje się czystsze pomimo dofinansowań na wymianę starych piecy.  Wynika to z tego, że drożeje węgiel i inne paliwa, przez co ludzie częściej kupują je gorszej jakości albo palą śmieciami.</a:t>
            </a: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602781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mog, pozew i państwo. Kto odpowiada za jakość powietrza? - GazetaPrawna.pl">
            <a:extLst>
              <a:ext uri="{FF2B5EF4-FFF2-40B4-BE49-F238E27FC236}">
                <a16:creationId xmlns:a16="http://schemas.microsoft.com/office/drawing/2014/main" id="{54DEF9B9-2630-ED68-DE8F-37DD811FA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0"/>
            <a:ext cx="11205411" cy="6858000"/>
          </a:xfrm>
          <a:prstGeom prst="rect">
            <a:avLst/>
          </a:prstGeom>
          <a:noFill/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C5C22E5-5A3D-C85B-14FC-0EFFFC363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pomiarów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986318A-4579-2ABB-A15C-7AE137AA5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29327"/>
            <a:ext cx="8357543" cy="35935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800" b="0" i="0" dirty="0">
                <a:solidFill>
                  <a:schemeClr val="tx1"/>
                </a:solidFill>
                <a:effectLst/>
                <a:latin typeface="Gilroy"/>
              </a:rPr>
              <a:t>Sama nazwa “smog” jest połączeniem angielskich słów “smoke” oraz “fog”, czyli “dym” i “mgła”. W Polsce przez jakiś czas zjawisko to nazywane było więc słusznie “dymgłą”, ale nazwa ta się nie przyjęła. Pochodzenie słowa świetnie wskazuje jednak na jego przyczyny. Kiedy dym miesza się z mgłą, a przy okazji nie ma dostatecznej ilości wiatru, który mógłby rozproszyć zanieczyszczenia, tworzy się niebezpieczny smog.</a:t>
            </a:r>
            <a:endParaRPr lang="pl-PL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35225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B5E6D5-DC11-DF3D-C4DA-A806B486A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Pomiarów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F8F159-40E1-BB2C-2F39-09C5983BB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197768"/>
            <a:ext cx="4956617" cy="34411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2800" dirty="0"/>
              <a:t>Na obu wykresach zauważalny jest wpływ wiatru na jakość powietrza. W przypadku wiatru ze wschodu lub z południowego wschodu powietrze jest w najlepszym stanie. Duża role odgrywa też prędkość wiatru( 20-30 km/h) </a:t>
            </a:r>
          </a:p>
          <a:p>
            <a:pPr marL="0" indent="0">
              <a:buNone/>
            </a:pPr>
            <a:endParaRPr lang="pl-PL" sz="2800" dirty="0"/>
          </a:p>
        </p:txBody>
      </p:sp>
      <p:pic>
        <p:nvPicPr>
          <p:cNvPr id="5122" name="Picture 2" descr="Wiatr, czym jest. Rodzaje i sposoby pomiaru - TVN Meteo">
            <a:extLst>
              <a:ext uri="{FF2B5EF4-FFF2-40B4-BE49-F238E27FC236}">
                <a16:creationId xmlns:a16="http://schemas.microsoft.com/office/drawing/2014/main" id="{476A64AB-E1CB-B706-B80D-664FCD18E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39" y="2197768"/>
            <a:ext cx="5612065" cy="4660232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728971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ilne mrozy w nocy z soboty na niedzielę. Nawet minus 20 stopni - Polsat  News">
            <a:extLst>
              <a:ext uri="{FF2B5EF4-FFF2-40B4-BE49-F238E27FC236}">
                <a16:creationId xmlns:a16="http://schemas.microsoft.com/office/drawing/2014/main" id="{9020898D-2543-DCCE-17D1-DEEEDE332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0" y="239178"/>
            <a:ext cx="11232058" cy="6314238"/>
          </a:xfrm>
          <a:prstGeom prst="rect">
            <a:avLst/>
          </a:prstGeom>
          <a:noFill/>
          <a:effectLst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476625E-A61E-CC6F-7784-C2B6ACD93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pomiarów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105794-D43B-3ECC-1F6A-2A98E2AA1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7"/>
            <a:ext cx="5245375" cy="40050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800" b="1" dirty="0">
                <a:solidFill>
                  <a:schemeClr val="tx1"/>
                </a:solidFill>
              </a:rPr>
              <a:t>W zimę, dla korzystnego stanu powietrza najbardziej sprzyjająca jest temperatura bliska 0ºC . Przy ujemnych temperaturach konieczne jest zwiększenie ogrzewania, co automatycznie powoduje większe zanieczyszczenie powietrza.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246757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iatraki na Morzu Północnym wpływają na przepływy powietrza i prądy morskie  - GospodarkaMorska.pl">
            <a:extLst>
              <a:ext uri="{FF2B5EF4-FFF2-40B4-BE49-F238E27FC236}">
                <a16:creationId xmlns:a16="http://schemas.microsoft.com/office/drawing/2014/main" id="{17BAADA5-1588-4AF6-0578-D91057145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61025" y="2839453"/>
            <a:ext cx="6030612" cy="401854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232CF27-6743-627E-9080-E6476BDDA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można zrobić, żeby ograniczyć smog?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46458D-BE67-52D0-D1E2-42E6A3544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359" y="2839453"/>
            <a:ext cx="4962666" cy="349717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2800" dirty="0">
                <a:solidFill>
                  <a:schemeClr val="tx1"/>
                </a:solidFill>
              </a:rPr>
              <a:t>ZACZNIJ OD SIEBIE!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800" dirty="0">
                <a:solidFill>
                  <a:schemeClr val="tx1"/>
                </a:solidFill>
              </a:rPr>
              <a:t>Ociepl dach i ściany- to pozwoli ograniczyć grzanie w domu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800" dirty="0">
                <a:solidFill>
                  <a:schemeClr val="tx1"/>
                </a:solidFill>
              </a:rPr>
              <a:t>Wymień okna- ograniczy to przedostawanie się chłodu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800" dirty="0">
                <a:solidFill>
                  <a:schemeClr val="tx1"/>
                </a:solidFill>
              </a:rPr>
              <a:t>Zmień system grzewczy 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800" dirty="0">
                <a:solidFill>
                  <a:schemeClr val="tx1"/>
                </a:solidFill>
              </a:rPr>
              <a:t>Zastosuj odnawialne źródła energii</a:t>
            </a:r>
          </a:p>
          <a:p>
            <a:pPr marL="0" indent="0">
              <a:buNone/>
            </a:pPr>
            <a:r>
              <a:rPr lang="pl-PL" sz="2800" dirty="0">
                <a:solidFill>
                  <a:schemeClr val="tx1"/>
                </a:solidFill>
              </a:rPr>
              <a:t>5)  Ogranicz korzystanie z samochodu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7319344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FB16F6-DA18-6EEA-40A6-7E002F04D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958" y="1876926"/>
            <a:ext cx="9994230" cy="3593431"/>
          </a:xfrm>
        </p:spPr>
        <p:txBody>
          <a:bodyPr>
            <a:normAutofit/>
          </a:bodyPr>
          <a:lstStyle/>
          <a:p>
            <a:pPr algn="ctr"/>
            <a:r>
              <a:rPr lang="pl-PL" sz="7200" dirty="0">
                <a:latin typeface="Gabriola" panose="04040605051002020D02" pitchFamily="82" charset="0"/>
              </a:rPr>
              <a:t>Dziękuje za uwagę </a:t>
            </a:r>
            <a:br>
              <a:rPr lang="pl-PL" sz="7200" dirty="0">
                <a:latin typeface="Gabriola" panose="04040605051002020D02" pitchFamily="82" charset="0"/>
              </a:rPr>
            </a:br>
            <a:br>
              <a:rPr lang="pl-PL" sz="7200" dirty="0">
                <a:latin typeface="Gabriola" panose="04040605051002020D02" pitchFamily="82" charset="0"/>
              </a:rPr>
            </a:br>
            <a:r>
              <a:rPr lang="pl-PL" sz="3600" dirty="0">
                <a:latin typeface="Gabriola" panose="04040605051002020D02" pitchFamily="82" charset="0"/>
              </a:rPr>
              <a:t>Maria Juśkiewicz</a:t>
            </a:r>
          </a:p>
        </p:txBody>
      </p:sp>
    </p:spTree>
    <p:extLst>
      <p:ext uri="{BB962C8B-B14F-4D97-AF65-F5344CB8AC3E}">
        <p14:creationId xmlns:p14="http://schemas.microsoft.com/office/powerpoint/2010/main" val="129340170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19E42C-4B55-07AF-E21F-F7E8A2B21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SMOG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2BD117-BCA5-CA7B-5324-4BD51489C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84421"/>
            <a:ext cx="10178322" cy="419517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Jest to kombinacja zanieczyszczeń powietrza, którymi są wszystkie chemiczne, fizyczne czy biologiczne czynniki zmieniające naturalny skład atmosfery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.</a:t>
            </a:r>
            <a:r>
              <a:rPr lang="pl-PL" sz="2400" b="0" i="0" dirty="0">
                <a:solidFill>
                  <a:schemeClr val="tx2">
                    <a:lumMod val="75000"/>
                  </a:schemeClr>
                </a:solidFill>
                <a:effectLst/>
                <a:latin typeface="Arial Narrow" panose="020B0606020202030204" pitchFamily="34" charset="0"/>
              </a:rPr>
              <a:t> Najczęściej występujące zanieczyszczenia to pyły zawieszone zawierające różne 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związki chemiczne</a:t>
            </a:r>
            <a:r>
              <a:rPr lang="pl-PL" sz="2400" b="0" i="0" dirty="0">
                <a:solidFill>
                  <a:schemeClr val="tx2">
                    <a:lumMod val="75000"/>
                  </a:schemeClr>
                </a:solidFill>
                <a:effectLst/>
                <a:latin typeface="Arial Narrow" panose="020B0606020202030204" pitchFamily="34" charset="0"/>
              </a:rPr>
              <a:t>, w tym metale ciężkie oraz gazy takie jak: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Tlenek azotu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Dwutlenek siarki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Dwutlenek węgla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Ozon</a:t>
            </a:r>
          </a:p>
          <a:p>
            <a:pPr marL="0" indent="0">
              <a:buNone/>
            </a:pP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Smog najczęściej występuje w czasie zimy z powodu zwiększonego ogrzewania, ale czy możemy coś zrobić, żeby smogu było jak najmniej?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2482609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A303B3-4A9B-13F4-6FE6-C3DD3C25B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Rodzaje smogu</a:t>
            </a:r>
          </a:p>
        </p:txBody>
      </p:sp>
      <p:graphicFrame>
        <p:nvGraphicFramePr>
          <p:cNvPr id="10" name="Symbol zastępczy zawartości 9">
            <a:extLst>
              <a:ext uri="{FF2B5EF4-FFF2-40B4-BE49-F238E27FC236}">
                <a16:creationId xmlns:a16="http://schemas.microsoft.com/office/drawing/2014/main" id="{11CD689E-424A-7CE0-84E9-9C6ACFE17F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4903678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406490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F666A9-B1B2-4FB1-5558-57F0347D8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Przyczyny powstawania smogu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DBAAFCC-A3DF-B6E5-1F82-0E4205D19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839" y="1874517"/>
            <a:ext cx="10178322" cy="3593591"/>
          </a:xfrm>
        </p:spPr>
        <p:txBody>
          <a:bodyPr>
            <a:normAutofit/>
          </a:bodyPr>
          <a:lstStyle/>
          <a:p>
            <a:r>
              <a:rPr lang="pl-PL" sz="3600" dirty="0">
                <a:latin typeface="Agency FB" panose="020B0503020202020204" pitchFamily="34" charset="0"/>
              </a:rPr>
              <a:t>Stare kotły i piece</a:t>
            </a:r>
          </a:p>
          <a:p>
            <a:r>
              <a:rPr lang="pl-PL" sz="3600" dirty="0">
                <a:latin typeface="Agency FB" panose="020B0503020202020204" pitchFamily="34" charset="0"/>
              </a:rPr>
              <a:t>Niska jakość paliwa grzewczego</a:t>
            </a:r>
          </a:p>
          <a:p>
            <a:r>
              <a:rPr lang="pl-PL" sz="3600" dirty="0">
                <a:latin typeface="Agency FB" panose="020B0503020202020204" pitchFamily="34" charset="0"/>
              </a:rPr>
              <a:t>Spalanie śmieci</a:t>
            </a:r>
          </a:p>
          <a:p>
            <a:r>
              <a:rPr lang="pl-PL" sz="3600" dirty="0">
                <a:latin typeface="Agency FB" panose="020B0503020202020204" pitchFamily="34" charset="0"/>
              </a:rPr>
              <a:t>Transport</a:t>
            </a:r>
          </a:p>
          <a:p>
            <a:r>
              <a:rPr lang="pl-PL" sz="3600" dirty="0">
                <a:latin typeface="Agency FB" panose="020B0503020202020204" pitchFamily="34" charset="0"/>
              </a:rPr>
              <a:t>przemysł</a:t>
            </a:r>
          </a:p>
        </p:txBody>
      </p:sp>
      <p:pic>
        <p:nvPicPr>
          <p:cNvPr id="1032" name="Picture 8" descr="Zdjęcia: Dym Komina, darmowe zdjęcia stockowe wysokiej jakości: 48 000+">
            <a:extLst>
              <a:ext uri="{FF2B5EF4-FFF2-40B4-BE49-F238E27FC236}">
                <a16:creationId xmlns:a16="http://schemas.microsoft.com/office/drawing/2014/main" id="{2595D0F7-3DEB-ECE2-4E5E-2F38D6144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570" y="1389892"/>
            <a:ext cx="3971925" cy="5713997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75775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zy smog powoduje nowotwory? Wpływ smogu na zdrowie">
            <a:extLst>
              <a:ext uri="{FF2B5EF4-FFF2-40B4-BE49-F238E27FC236}">
                <a16:creationId xmlns:a16="http://schemas.microsoft.com/office/drawing/2014/main" id="{B063D3BF-D0DF-5E83-9AA9-10C458398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9000"/>
                    </a14:imgEffect>
                    <a14:imgEffect>
                      <a14:colorTemperature colorTemp="6334"/>
                    </a14:imgEffect>
                    <a14:imgEffect>
                      <a14:saturation sat="99000"/>
                    </a14:imgEffect>
                    <a14:imgEffect>
                      <a14:brightnessContrast bright="13000" contras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0"/>
            <a:ext cx="11141242" cy="6858000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91BA10E-BB1B-C257-6769-EB5CA5762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Wpływ smogu na zdrowie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DABA47-EC89-4431-7641-E80B1778E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99411"/>
            <a:ext cx="6817501" cy="45801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800" dirty="0">
                <a:solidFill>
                  <a:schemeClr val="tx1"/>
                </a:solidFill>
              </a:rPr>
              <a:t>SMOG POWODUJE: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800" dirty="0">
                <a:solidFill>
                  <a:schemeClr val="tx1"/>
                </a:solidFill>
              </a:rPr>
              <a:t>Powstawanie nowotworów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800" dirty="0">
                <a:solidFill>
                  <a:schemeClr val="tx1"/>
                </a:solidFill>
              </a:rPr>
              <a:t>Astmę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800" dirty="0">
                <a:solidFill>
                  <a:schemeClr val="tx1"/>
                </a:solidFill>
              </a:rPr>
              <a:t>Przewlekłe zapalenie oskrzeli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800" dirty="0">
                <a:solidFill>
                  <a:schemeClr val="tx1"/>
                </a:solidFill>
              </a:rPr>
              <a:t>Niewydolność oddechową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800" dirty="0">
                <a:solidFill>
                  <a:schemeClr val="tx1"/>
                </a:solidFill>
              </a:rPr>
              <a:t>Paraliż układu krwionośnego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800" dirty="0">
                <a:solidFill>
                  <a:schemeClr val="tx1"/>
                </a:solidFill>
              </a:rPr>
              <a:t>Przewlekła obturacyjną chorobę płuc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800" dirty="0">
                <a:solidFill>
                  <a:schemeClr val="tx1"/>
                </a:solidFill>
              </a:rPr>
              <a:t>Zwiększa ryzyko alzheimera, Parkinsona, stwardnienia rozsianego</a:t>
            </a:r>
          </a:p>
        </p:txBody>
      </p:sp>
    </p:spTree>
    <p:extLst>
      <p:ext uri="{BB962C8B-B14F-4D97-AF65-F5344CB8AC3E}">
        <p14:creationId xmlns:p14="http://schemas.microsoft.com/office/powerpoint/2010/main" val="362174041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ieta ketogeniczna - spalanie tłuszczu przez jedzenie tłuszczu -  LekarzeBezKolejki">
            <a:extLst>
              <a:ext uri="{FF2B5EF4-FFF2-40B4-BE49-F238E27FC236}">
                <a16:creationId xmlns:a16="http://schemas.microsoft.com/office/drawing/2014/main" id="{28FDCECF-D1B3-FAC3-3C38-5ACF92880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26" y="250921"/>
            <a:ext cx="10475495" cy="6607079"/>
          </a:xfrm>
          <a:prstGeom prst="rect">
            <a:avLst/>
          </a:prstGeom>
          <a:noFill/>
          <a:effectLst>
            <a:softEdge rad="279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B6110BC-0339-EF93-DA18-22D06F4B7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chronić się przed smogiem?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722FE4-0CBC-86CD-351D-498A4C81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61937"/>
            <a:ext cx="9207775" cy="3617655"/>
          </a:xfrm>
          <a:effectLst>
            <a:softEdge rad="139700"/>
          </a:effectLst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800" dirty="0">
                <a:solidFill>
                  <a:schemeClr val="tx1"/>
                </a:solidFill>
              </a:rPr>
              <a:t>Unikaj wychodzenia na zewnątrz.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800" dirty="0">
                <a:solidFill>
                  <a:schemeClr val="tx1"/>
                </a:solidFill>
              </a:rPr>
              <a:t>Kup maseczkę antysmogową.</a:t>
            </a:r>
          </a:p>
          <a:p>
            <a:pPr marL="457200" indent="-457200" fontAlgn="base">
              <a:buFont typeface="+mj-lt"/>
              <a:buAutoNum type="arabicPeriod"/>
              <a:tabLst>
                <a:tab pos="2070100" algn="l"/>
              </a:tabLst>
            </a:pPr>
            <a:r>
              <a:rPr lang="pl-PL" sz="2800" dirty="0">
                <a:solidFill>
                  <a:schemeClr val="tx1"/>
                </a:solidFill>
              </a:rPr>
              <a:t>Zadbaj o dietę-</a:t>
            </a:r>
            <a:r>
              <a:rPr lang="pl-PL" sz="2800" i="0" dirty="0">
                <a:solidFill>
                  <a:schemeClr val="tx1"/>
                </a:solidFill>
                <a:effectLst/>
              </a:rPr>
              <a:t> witaminy D i E pomagają w ochronie przed uszkodzeniami spowodowanymi przez zanieczyszczenia. Podobne działanie mają też witamina C, kurkumina, cholina i kwasy tłuszczowe omega-3.</a:t>
            </a:r>
          </a:p>
          <a:p>
            <a:pPr marL="0" indent="0" fontAlgn="base">
              <a:buNone/>
            </a:pPr>
            <a:endParaRPr lang="pl-PL" sz="2800" b="0" i="0" dirty="0">
              <a:solidFill>
                <a:srgbClr val="000000"/>
              </a:solidFill>
              <a:effectLst/>
              <a:latin typeface="Poppins" panose="00000500000000000000" pitchFamily="2" charset="-18"/>
            </a:endParaRPr>
          </a:p>
          <a:p>
            <a:pPr marL="0" indent="0">
              <a:buNone/>
            </a:pPr>
            <a:br>
              <a:rPr lang="pl-PL" sz="2800" dirty="0"/>
            </a:b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506965455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ak przestać oddychać ustami? Oddychanie nosem dla zdrowia">
            <a:extLst>
              <a:ext uri="{FF2B5EF4-FFF2-40B4-BE49-F238E27FC236}">
                <a16:creationId xmlns:a16="http://schemas.microsoft.com/office/drawing/2014/main" id="{EF83D11A-C14C-4C51-C837-8198D8DA0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53"/>
                    </a14:imgEffect>
                    <a14:imgEffect>
                      <a14:saturation sat="1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-126999"/>
            <a:ext cx="10945091" cy="7010400"/>
          </a:xfrm>
          <a:prstGeom prst="rect">
            <a:avLst/>
          </a:prstGeom>
          <a:noFill/>
          <a:effectLst>
            <a:softEdge rad="139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A8D59DD-C1A5-F56D-F2BA-56B85BF66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chronić się przed smogiem?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709563-F145-9F50-A617-0A10D4819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7944" y="2349144"/>
            <a:ext cx="8453993" cy="3593591"/>
          </a:xfrm>
        </p:spPr>
        <p:txBody>
          <a:bodyPr/>
          <a:lstStyle/>
          <a:p>
            <a:pPr marL="457200" indent="-457200">
              <a:buAutoNum type="arabicPeriod" startAt="4"/>
            </a:pPr>
            <a:r>
              <a:rPr lang="pl-PL" sz="2800" b="1" dirty="0">
                <a:solidFill>
                  <a:schemeClr val="tx1"/>
                </a:solidFill>
              </a:rPr>
              <a:t>Otaczaj się roślinami, które oczyszczają powietrze</a:t>
            </a:r>
          </a:p>
          <a:p>
            <a:pPr marL="457200" indent="-457200">
              <a:buAutoNum type="arabicPeriod" startAt="4"/>
            </a:pPr>
            <a:r>
              <a:rPr lang="pl-PL" sz="2800" b="1" dirty="0">
                <a:solidFill>
                  <a:schemeClr val="tx1"/>
                </a:solidFill>
              </a:rPr>
              <a:t> Zadbaj o czyste powietrze w domu- sprawdź czy twoja wentylacja jest sprawna.</a:t>
            </a:r>
          </a:p>
          <a:p>
            <a:pPr marL="457200" indent="-457200">
              <a:buAutoNum type="arabicPeriod" startAt="4"/>
            </a:pPr>
            <a:r>
              <a:rPr lang="pl-PL" sz="2800" b="1" dirty="0">
                <a:solidFill>
                  <a:schemeClr val="tx1"/>
                </a:solidFill>
              </a:rPr>
              <a:t>Oddychaj nosem- jest to znacznie korzystniejsze dla zdrowia.</a:t>
            </a:r>
          </a:p>
          <a:p>
            <a:pPr marL="457200" indent="-457200">
              <a:buAutoNum type="arabicPeriod" startAt="4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48451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ośliny oczyszczające powietrze - TOP5! Rośliny w sypialni - homelook">
            <a:extLst>
              <a:ext uri="{FF2B5EF4-FFF2-40B4-BE49-F238E27FC236}">
                <a16:creationId xmlns:a16="http://schemas.microsoft.com/office/drawing/2014/main" id="{53CC6B48-D459-3BD8-33C3-489AE83A1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"/>
                    </a14:imgEffect>
                    <a14:imgEffect>
                      <a14:colorTemperature colorTemp="6502"/>
                    </a14:imgEffect>
                    <a14:imgEffect>
                      <a14:saturation sat="101000"/>
                    </a14:imgEffect>
                    <a14:imgEffect>
                      <a14:brightnessContrast bright="32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926" y="3429000"/>
            <a:ext cx="5518486" cy="3429000"/>
          </a:xfrm>
          <a:prstGeom prst="rect">
            <a:avLst/>
          </a:prstGeom>
          <a:noFill/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DDCEE8F-83BD-4DD1-9876-BEA81DA3F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Rośliny Oczyszczające powietrze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2C418F-8C80-52BC-09E2-7131D4E19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568" y="1874517"/>
            <a:ext cx="10537587" cy="3593591"/>
          </a:xfrm>
        </p:spPr>
        <p:txBody>
          <a:bodyPr/>
          <a:lstStyle/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  <a:cs typeface="Aharoni" panose="02010803020104030203" pitchFamily="2" charset="-79"/>
              </a:rPr>
              <a:t>SKRZYDŁOKWIAT-</a:t>
            </a:r>
            <a:r>
              <a:rPr lang="pl-PL" dirty="0">
                <a:solidFill>
                  <a:schemeClr val="tx1"/>
                </a:solidFill>
                <a:cs typeface="Aharoni" panose="02010803020104030203" pitchFamily="2" charset="-79"/>
              </a:rPr>
              <a:t> oczyszcza powietrze ze związków lotnych takich jak benzen i aceton( lakiery, farby, środki czystości )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  <a:cs typeface="Aharoni" panose="02010803020104030203" pitchFamily="2" charset="-79"/>
              </a:rPr>
              <a:t>BLUSZCZ</a:t>
            </a:r>
            <a:r>
              <a:rPr lang="pl-PL" dirty="0">
                <a:solidFill>
                  <a:schemeClr val="tx1"/>
                </a:solidFill>
                <a:cs typeface="Aharoni" panose="02010803020104030203" pitchFamily="2" charset="-79"/>
              </a:rPr>
              <a:t> -</a:t>
            </a:r>
            <a:r>
              <a:rPr lang="pl-PL" i="0" dirty="0">
                <a:solidFill>
                  <a:schemeClr val="tx1"/>
                </a:solidFill>
                <a:effectLst/>
              </a:rPr>
              <a:t>absorbuje formaldehyd, który uznawany jest za jedną z  najbardziej rozpowszechnionych substancji zanieczyszczających powietrze. Opary formaldehydu emitowane są m.in. w spalinach samochodowych.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  <a:cs typeface="Aharoni" panose="02010803020104030203" pitchFamily="2" charset="-79"/>
              </a:rPr>
              <a:t>SANSEVIERIA-</a:t>
            </a:r>
            <a:r>
              <a:rPr lang="pl-PL" dirty="0">
                <a:solidFill>
                  <a:schemeClr val="tx1"/>
                </a:solidFill>
                <a:cs typeface="Aharoni" panose="02010803020104030203" pitchFamily="2" charset="-79"/>
              </a:rPr>
              <a:t> czyści powietrze z formaldehydu                                                                           i benzenu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  <a:cs typeface="Aharoni" panose="02010803020104030203" pitchFamily="2" charset="-79"/>
              </a:rPr>
              <a:t>BEGONIA-</a:t>
            </a:r>
            <a:r>
              <a:rPr lang="pl-PL" dirty="0">
                <a:solidFill>
                  <a:schemeClr val="tx1"/>
                </a:solidFill>
                <a:cs typeface="Aharoni" panose="02010803020104030203" pitchFamily="2" charset="-79"/>
              </a:rPr>
              <a:t> absorbuje benzen i                                                                                             toulen( obecny w lakierach i woskach)</a:t>
            </a: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6595295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A5A54E-A03A-2C0A-EF9D-E14D04A89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Kiedy tworzy się smog?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FE5D69-63CE-A178-FA65-9F633EA09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696" y="1411705"/>
            <a:ext cx="9529010" cy="4467887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/>
              <a:t>W Polsce smog zazwyczaj powstaje zimą, co spowodowane jest niską emisją i niesprzyjającymi warunkami atmosferycznymi takimi jak: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400" dirty="0"/>
              <a:t>Prędkość wiatru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400" dirty="0"/>
              <a:t>Kierunek wiatru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400" dirty="0"/>
              <a:t>Temperatura powietrza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400" dirty="0"/>
              <a:t>Zachmurzenie</a:t>
            </a:r>
          </a:p>
          <a:p>
            <a:pPr marL="0" indent="0">
              <a:buNone/>
            </a:pPr>
            <a:r>
              <a:rPr lang="pl-PL" sz="2400" dirty="0"/>
              <a:t>Czynniki atmosferyczne stanowią aż 70% czynników wpływających na zanieczyszczenie powietrza.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0108965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Znaczek">
  <a:themeElements>
    <a:clrScheme name="Niestandardowy 9">
      <a:dk1>
        <a:sysClr val="windowText" lastClr="000000"/>
      </a:dk1>
      <a:lt1>
        <a:srgbClr val="D8FCF6"/>
      </a:lt1>
      <a:dk2>
        <a:srgbClr val="000000"/>
      </a:dk2>
      <a:lt2>
        <a:srgbClr val="D8FCE1"/>
      </a:lt2>
      <a:accent1>
        <a:srgbClr val="DDDDDD"/>
      </a:accent1>
      <a:accent2>
        <a:srgbClr val="B2B2B2"/>
      </a:accent2>
      <a:accent3>
        <a:srgbClr val="D8FCF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Znaczek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Znacze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710</Words>
  <Application>Microsoft Office PowerPoint</Application>
  <PresentationFormat>Panoramiczny</PresentationFormat>
  <Paragraphs>76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8" baseType="lpstr">
      <vt:lpstr>Agency FB</vt:lpstr>
      <vt:lpstr>Arial</vt:lpstr>
      <vt:lpstr>Arial Narrow</vt:lpstr>
      <vt:lpstr>Gabriola</vt:lpstr>
      <vt:lpstr>Gill Sans MT</vt:lpstr>
      <vt:lpstr>Gilroy</vt:lpstr>
      <vt:lpstr>Impact</vt:lpstr>
      <vt:lpstr>Poppins</vt:lpstr>
      <vt:lpstr>Wingdings</vt:lpstr>
      <vt:lpstr>Znaczek</vt:lpstr>
      <vt:lpstr>Czyste powietrze zimą</vt:lpstr>
      <vt:lpstr>SMOG</vt:lpstr>
      <vt:lpstr>Rodzaje smogu</vt:lpstr>
      <vt:lpstr>Przyczyny powstawania smogu</vt:lpstr>
      <vt:lpstr>Wpływ smogu na zdrowie</vt:lpstr>
      <vt:lpstr>Jak chronić się przed smogiem?</vt:lpstr>
      <vt:lpstr>Jak chronić się przed smogiem?</vt:lpstr>
      <vt:lpstr>Rośliny Oczyszczające powietrze</vt:lpstr>
      <vt:lpstr>Kiedy tworzy się smog?</vt:lpstr>
      <vt:lpstr>Analiza pomiarów </vt:lpstr>
      <vt:lpstr>Prezentacja programu PowerPoint</vt:lpstr>
      <vt:lpstr>Prezentacja programu PowerPoint</vt:lpstr>
      <vt:lpstr>Analiza pomiarów</vt:lpstr>
      <vt:lpstr>Analiza pomiarów</vt:lpstr>
      <vt:lpstr>Analiza Pomiarów</vt:lpstr>
      <vt:lpstr>Analiza pomiarów</vt:lpstr>
      <vt:lpstr>CO można zrobić, żeby ograniczyć smog?</vt:lpstr>
      <vt:lpstr>Dziękuje za uwagę   Maria Juśkiewicz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Czyste powietrze zimą</dc:title>
  <dc:creator>Juskiewicz Maria</dc:creator>
  <cp:lastModifiedBy>Juskiewicz Maria</cp:lastModifiedBy>
  <cp:revision>2</cp:revision>
  <dcterms:created xsi:type="dcterms:W3CDTF">2023-08-28T19:08:30Z</dcterms:created>
  <dcterms:modified xsi:type="dcterms:W3CDTF">2023-08-29T19:46:59Z</dcterms:modified>
</cp:coreProperties>
</file>